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9" r:id="rId2"/>
    <p:sldId id="262" r:id="rId3"/>
    <p:sldId id="296" r:id="rId4"/>
    <p:sldId id="297" r:id="rId5"/>
    <p:sldId id="302" r:id="rId6"/>
    <p:sldId id="287" r:id="rId7"/>
    <p:sldId id="298" r:id="rId8"/>
    <p:sldId id="299" r:id="rId9"/>
    <p:sldId id="300" r:id="rId10"/>
    <p:sldId id="301" r:id="rId11"/>
    <p:sldId id="295" r:id="rId12"/>
    <p:sldId id="290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/>
    <p:restoredTop sz="84638" autoAdjust="0"/>
  </p:normalViewPr>
  <p:slideViewPr>
    <p:cSldViewPr snapToGrid="0" snapToObjects="1">
      <p:cViewPr varScale="1">
        <p:scale>
          <a:sx n="100" d="100"/>
          <a:sy n="100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*DR and BDR will be explained in the next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4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8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4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6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25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Shortest Path First (OSPF)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72A8B-1BB0-E1B5-33D9-FEE1F4B5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10" y="2213113"/>
            <a:ext cx="5509007" cy="44979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Not-So-Stub Area (NSSA)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333544" cy="14833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NSSA areas work exactly the same as Stub areas, however ASBRs are allowed in the NSSA area</a:t>
            </a:r>
          </a:p>
          <a:p>
            <a:r>
              <a:rPr lang="en-US" dirty="0"/>
              <a:t>ASBRs in an NSSA will advertise the external routes by flooding Type 7 LSAs which are converted to Type 5 at the ABR</a:t>
            </a:r>
          </a:p>
        </p:txBody>
      </p:sp>
    </p:spTree>
    <p:extLst>
      <p:ext uri="{BB962C8B-B14F-4D97-AF65-F5344CB8AC3E}">
        <p14:creationId xmlns:p14="http://schemas.microsoft.com/office/powerpoint/2010/main" val="235162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OSPF Areas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3AA13-302A-6CE7-663D-110418475910}"/>
              </a:ext>
            </a:extLst>
          </p:cNvPr>
          <p:cNvSpPr txBox="1"/>
          <p:nvPr/>
        </p:nvSpPr>
        <p:spPr>
          <a:xfrm>
            <a:off x="405727" y="1595021"/>
            <a:ext cx="101225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lab@SW1&gt; 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configuration protocols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area 0.0.0.51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stub;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interface ge-0/0/1.0;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area 0.0.0.0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interface ge-0/0/2.0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priority 128;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area 0.0.0.52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stub no-summaries;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interface ge-0/0/3.0;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area 0.0.0.53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nssa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default-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lsa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default-metric 10;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no-summaries;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interface ge-0/0/4.0;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5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OSPF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D2640-5426-58F4-9A51-AFFD0BE0D9AA}"/>
              </a:ext>
            </a:extLst>
          </p:cNvPr>
          <p:cNvSpPr txBox="1"/>
          <p:nvPr/>
        </p:nvSpPr>
        <p:spPr>
          <a:xfrm>
            <a:off x="405727" y="1690688"/>
            <a:ext cx="1012257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lab@SW1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interface detail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          State   Area            DR ID           BDR ID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Nbrs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ge-0/0/2.0          DR      0.0.0.0         10.22.33.1      0.0.0.0           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Type: LAN, Address: 10.22.33.2, Mask: 255.255.255.192, MTU: 1500,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DR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10.22.33.2, Priority: 128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Adj count: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Hello: 10, Dead: 40,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ReXmit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Not Stub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Auth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Protection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Topology default (ID 0) -&gt;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ge-0/0/1.0          Waiting 0.0.0.51        0.0.0.0         0.0.0.0           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Type: LAN, Address: 10.23.44.1, Mask: 255.255.255.0, MTU: 1500,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Priority: 128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Adj count: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Hello: 10, Dead: 40,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ReXmit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Stub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Auth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Protection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Topology default (ID 0) -&gt; Cost: 1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08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OSPF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BAC35-6C2B-70A1-C4B3-79A2E85E288F}"/>
              </a:ext>
            </a:extLst>
          </p:cNvPr>
          <p:cNvSpPr txBox="1"/>
          <p:nvPr/>
        </p:nvSpPr>
        <p:spPr>
          <a:xfrm>
            <a:off x="405727" y="1690688"/>
            <a:ext cx="1085353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lab@SW1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ospf</a:t>
            </a:r>
            <a:r>
              <a:rPr lang="en-US" sz="1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interface detail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          State   Area            DR ID           BDR ID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Nbrs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ge-0/0/3.0          Waiting 0.0.0.52        0.0.0.0         0.0.0.0           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Type: LAN, Address: 10.23.44.1, Mask: 255.255.255.0, MTU: 1500,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Priority: 128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Adj count: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Hello: 10, Dead: 40,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ReXmit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Stub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Auth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Protection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Topology default (ID 0) -&gt;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ge-0/0/4.0          Waiting 0.0.0.53        0.0.0.0         0.0.0.0           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Type: LAN, Address: 10.22.33.2, Mask: 255.255.255.192, MTU: 1500, Cost: 1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Priority: 128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Adj count: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Hello: 10, Dead: 40,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ReXmit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Stub NSSA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Auth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Protection type: None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Topology default (ID 0) -&gt; Cost: 1</a:t>
            </a:r>
          </a:p>
        </p:txBody>
      </p:sp>
    </p:spTree>
    <p:extLst>
      <p:ext uri="{BB962C8B-B14F-4D97-AF65-F5344CB8AC3E}">
        <p14:creationId xmlns:p14="http://schemas.microsoft.com/office/powerpoint/2010/main" val="29276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Scaling OSPF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OSPF Areas and Router Types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Scaling Issues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1325563"/>
          </a:xfrm>
        </p:spPr>
        <p:txBody>
          <a:bodyPr>
            <a:normAutofit/>
          </a:bodyPr>
          <a:lstStyle/>
          <a:p>
            <a:r>
              <a:rPr lang="en-US" dirty="0"/>
              <a:t>It is a requirement for all routers within an area to have identical LSDBs</a:t>
            </a:r>
          </a:p>
          <a:p>
            <a:pPr lvl="1"/>
            <a:r>
              <a:rPr lang="en-US" dirty="0"/>
              <a:t>All routes will be present in all routers’ tables</a:t>
            </a:r>
          </a:p>
          <a:p>
            <a:pPr lvl="1"/>
            <a:r>
              <a:rPr lang="en-US" dirty="0"/>
              <a:t>Every router within the area must synchronize its LSDB for OSPF to fully converge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A509F-1D4B-D479-0131-BE129CC6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65" y="2606399"/>
            <a:ext cx="5487070" cy="40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Areas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2910622"/>
          </a:xfrm>
        </p:spPr>
        <p:txBody>
          <a:bodyPr>
            <a:normAutofit/>
          </a:bodyPr>
          <a:lstStyle/>
          <a:p>
            <a:r>
              <a:rPr lang="en-US" dirty="0"/>
              <a:t>Areas allow for partitioning of routing information into smaller sections</a:t>
            </a:r>
          </a:p>
          <a:p>
            <a:pPr lvl="1"/>
            <a:r>
              <a:rPr lang="en-US" dirty="0"/>
              <a:t>Summarization may only be done at area boundaries</a:t>
            </a:r>
          </a:p>
          <a:p>
            <a:pPr lvl="1"/>
            <a:r>
              <a:rPr lang="en-US" dirty="0"/>
              <a:t>An interface of a router is wholly in an area, an ABR has interfaces in multiple areas</a:t>
            </a:r>
          </a:p>
          <a:p>
            <a:r>
              <a:rPr lang="en-US" dirty="0"/>
              <a:t>Several types of areas exist in OSPF:</a:t>
            </a:r>
          </a:p>
          <a:p>
            <a:pPr lvl="1"/>
            <a:r>
              <a:rPr lang="en-US" dirty="0"/>
              <a:t>Backbone area / general area</a:t>
            </a:r>
          </a:p>
          <a:p>
            <a:pPr lvl="1"/>
            <a:r>
              <a:rPr lang="en-US" dirty="0"/>
              <a:t>Stub area</a:t>
            </a:r>
          </a:p>
          <a:p>
            <a:pPr lvl="1"/>
            <a:r>
              <a:rPr lang="en-US" dirty="0"/>
              <a:t>Not-so-stubby area</a:t>
            </a:r>
          </a:p>
          <a:p>
            <a:pPr lvl="1"/>
            <a:r>
              <a:rPr lang="en-US" dirty="0"/>
              <a:t>Total stub area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2DF93-3712-4D68-2683-35B80F16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55" y="4369258"/>
            <a:ext cx="6569289" cy="24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72A8B-1BB0-E1B5-33D9-FEE1F4B5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006" y="2452898"/>
            <a:ext cx="4809548" cy="392684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Router Types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068499" cy="5127694"/>
          </a:xfrm>
        </p:spPr>
        <p:txBody>
          <a:bodyPr>
            <a:normAutofit/>
          </a:bodyPr>
          <a:lstStyle/>
          <a:p>
            <a:r>
              <a:rPr lang="en-US" dirty="0"/>
              <a:t>4 Router Types exist in OSPF:</a:t>
            </a:r>
          </a:p>
          <a:p>
            <a:pPr lvl="1"/>
            <a:r>
              <a:rPr lang="en-US" dirty="0"/>
              <a:t>DR / BDR:</a:t>
            </a:r>
          </a:p>
          <a:p>
            <a:pPr lvl="2"/>
            <a:r>
              <a:rPr lang="en-US" dirty="0"/>
              <a:t>These routers are elected on a single broadcast domain to limit LSA flooding</a:t>
            </a:r>
          </a:p>
          <a:p>
            <a:pPr lvl="1"/>
            <a:r>
              <a:rPr lang="en-US" dirty="0"/>
              <a:t>Area Border Router (ABR)</a:t>
            </a:r>
          </a:p>
          <a:p>
            <a:pPr lvl="2"/>
            <a:r>
              <a:rPr lang="en-US" dirty="0"/>
              <a:t>The ABR is a router with interfaces in 2 or more areas. The ABR will originate Type 3 LSAs and control which LSAs are flooded into an area</a:t>
            </a:r>
          </a:p>
          <a:p>
            <a:pPr lvl="1"/>
            <a:r>
              <a:rPr lang="en-US" dirty="0"/>
              <a:t>Autonomous System Boundary Router (ASBR)</a:t>
            </a:r>
          </a:p>
          <a:p>
            <a:pPr lvl="2"/>
            <a:r>
              <a:rPr lang="en-US" dirty="0"/>
              <a:t>An ASBR is any router which redistributes routing information that’s external to the OSPF domain into OSPF. The ASBR originates a Type 4 LSA for information on how to reach the ASBR as well as a Type 5 LSA for each route that’s distributed into OSPF.</a:t>
            </a:r>
          </a:p>
          <a:p>
            <a:pPr lvl="1"/>
            <a:r>
              <a:rPr lang="en-US" dirty="0"/>
              <a:t>OSPF Router</a:t>
            </a:r>
          </a:p>
          <a:p>
            <a:pPr lvl="2"/>
            <a:r>
              <a:rPr lang="en-US" dirty="0"/>
              <a:t>This router type represents all other OSPF-speaking routers which are not among the types listed above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C79E1-A5A9-DFBB-D67A-4EFA1731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10" y="2213113"/>
            <a:ext cx="5509007" cy="44979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The Backbone Area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1483347"/>
          </a:xfrm>
        </p:spPr>
        <p:txBody>
          <a:bodyPr>
            <a:normAutofit/>
          </a:bodyPr>
          <a:lstStyle/>
          <a:p>
            <a:r>
              <a:rPr lang="en-US" dirty="0"/>
              <a:t>Area 0.0.0.0 is the backbone area</a:t>
            </a:r>
          </a:p>
          <a:p>
            <a:pPr lvl="1"/>
            <a:r>
              <a:rPr lang="en-US" dirty="0"/>
              <a:t>All traffic between other areas must traverse the backbone</a:t>
            </a:r>
          </a:p>
          <a:p>
            <a:r>
              <a:rPr lang="en-US" dirty="0"/>
              <a:t>All areas must connect to the backbone area</a:t>
            </a:r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C7CCF-406A-A021-49F6-263572E37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10" y="2213113"/>
            <a:ext cx="5509007" cy="44979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General Area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1483347"/>
          </a:xfrm>
        </p:spPr>
        <p:txBody>
          <a:bodyPr>
            <a:normAutofit/>
          </a:bodyPr>
          <a:lstStyle/>
          <a:p>
            <a:r>
              <a:rPr lang="en-US" dirty="0"/>
              <a:t>Only Type 3, 4 and 5 LSAs leak from the backbone area to a general area</a:t>
            </a:r>
          </a:p>
          <a:p>
            <a:r>
              <a:rPr lang="en-US" dirty="0"/>
              <a:t>Otherwise, general areas work like the backbone area</a:t>
            </a:r>
          </a:p>
        </p:txBody>
      </p:sp>
    </p:spTree>
    <p:extLst>
      <p:ext uri="{BB962C8B-B14F-4D97-AF65-F5344CB8AC3E}">
        <p14:creationId xmlns:p14="http://schemas.microsoft.com/office/powerpoint/2010/main" val="26268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72A8B-1BB0-E1B5-33D9-FEE1F4B5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10" y="2213113"/>
            <a:ext cx="5509007" cy="44979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Stub Area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6180604" cy="4015064"/>
          </a:xfrm>
        </p:spPr>
        <p:txBody>
          <a:bodyPr>
            <a:normAutofit/>
          </a:bodyPr>
          <a:lstStyle/>
          <a:p>
            <a:r>
              <a:rPr lang="en-US" dirty="0"/>
              <a:t>Must be configured on all routers within the stub area</a:t>
            </a:r>
          </a:p>
          <a:p>
            <a:r>
              <a:rPr lang="en-US" dirty="0"/>
              <a:t>Only Type 3 LSAs leak from the backbone area to a stub area</a:t>
            </a:r>
          </a:p>
          <a:p>
            <a:r>
              <a:rPr lang="en-US" dirty="0"/>
              <a:t>ASBRs not allowed in the area as Type 5 LSAs are blocked at the ABR </a:t>
            </a:r>
          </a:p>
          <a:p>
            <a:r>
              <a:rPr lang="en-US" dirty="0"/>
              <a:t>For external routing information, a Type 3 default route LSA is flooded</a:t>
            </a:r>
          </a:p>
        </p:txBody>
      </p:sp>
    </p:spTree>
    <p:extLst>
      <p:ext uri="{BB962C8B-B14F-4D97-AF65-F5344CB8AC3E}">
        <p14:creationId xmlns:p14="http://schemas.microsoft.com/office/powerpoint/2010/main" val="8034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72A8B-1BB0-E1B5-33D9-FEE1F4B5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10" y="2213113"/>
            <a:ext cx="5509007" cy="44979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Total Stub Area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1483347"/>
          </a:xfrm>
        </p:spPr>
        <p:txBody>
          <a:bodyPr>
            <a:normAutofit/>
          </a:bodyPr>
          <a:lstStyle/>
          <a:p>
            <a:r>
              <a:rPr lang="en-US" dirty="0"/>
              <a:t>Only a single Type 3 LSA is flooded with a default route, from the backbone are to the total stub area</a:t>
            </a:r>
          </a:p>
        </p:txBody>
      </p:sp>
    </p:spTree>
    <p:extLst>
      <p:ext uri="{BB962C8B-B14F-4D97-AF65-F5344CB8AC3E}">
        <p14:creationId xmlns:p14="http://schemas.microsoft.com/office/powerpoint/2010/main" val="22826612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31514E7E-0B77-4BD0-941E-190730D4FC90}"/>
</file>

<file path=customXml/itemProps2.xml><?xml version="1.0" encoding="utf-8"?>
<ds:datastoreItem xmlns:ds="http://schemas.openxmlformats.org/officeDocument/2006/customXml" ds:itemID="{43BC6CF9-93D2-4EAF-96A2-A7B15019964E}"/>
</file>

<file path=customXml/itemProps3.xml><?xml version="1.0" encoding="utf-8"?>
<ds:datastoreItem xmlns:ds="http://schemas.openxmlformats.org/officeDocument/2006/customXml" ds:itemID="{30077C66-8998-45EF-894E-3329F11F631C}"/>
</file>

<file path=docProps/app.xml><?xml version="1.0" encoding="utf-8"?>
<Properties xmlns="http://schemas.openxmlformats.org/officeDocument/2006/extended-properties" xmlns:vt="http://schemas.openxmlformats.org/officeDocument/2006/docPropsVTypes">
  <Template>InfoSec Institute</Template>
  <TotalTime>11921</TotalTime>
  <Words>858</Words>
  <Application>Microsoft Macintosh PowerPoint</Application>
  <PresentationFormat>Widescreen</PresentationFormat>
  <Paragraphs>124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OSPF Areas and Router Types</vt:lpstr>
      <vt:lpstr>OSPF Scaling Issues</vt:lpstr>
      <vt:lpstr>OSPF Areas</vt:lpstr>
      <vt:lpstr>OSPF Router Types</vt:lpstr>
      <vt:lpstr>The Backbone Area</vt:lpstr>
      <vt:lpstr>General Area</vt:lpstr>
      <vt:lpstr>Stub Area</vt:lpstr>
      <vt:lpstr>Total Stub Area</vt:lpstr>
      <vt:lpstr>Not-So-Stub Area (NSSA)</vt:lpstr>
      <vt:lpstr>Configuring OSPF Areas</vt:lpstr>
      <vt:lpstr>Monitoring OSPF Areas</vt:lpstr>
      <vt:lpstr>Monitoring OSPF Areas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101</cp:revision>
  <dcterms:created xsi:type="dcterms:W3CDTF">2019-02-27T16:42:59Z</dcterms:created>
  <dcterms:modified xsi:type="dcterms:W3CDTF">2023-06-24T13:31:05Z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